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 /><Relationship Id="rId12" Type="http://schemas.openxmlformats.org/officeDocument/2006/relationships/tableStyles" Target="tableStyles.xml" /><Relationship Id="rId1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2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3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4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5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6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7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14682" y="1546622"/>
            <a:ext cx="4856917" cy="51362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 bwMode="auto">
          <a:xfrm>
            <a:off x="6367462" y="2637592"/>
            <a:ext cx="7381875" cy="96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550"/>
              </a:lnSpc>
              <a:buNone/>
              <a:defRPr/>
            </a:pPr>
            <a:r>
              <a:rPr lang="en-US" sz="605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The Steam Engine</a:t>
            </a:r>
            <a:endParaRPr lang="en-US" sz="6050"/>
          </a:p>
        </p:txBody>
      </p:sp>
      <p:sp>
        <p:nvSpPr>
          <p:cNvPr id="5" name="Text 1"/>
          <p:cNvSpPr/>
          <p:nvPr/>
        </p:nvSpPr>
        <p:spPr bwMode="auto">
          <a:xfrm>
            <a:off x="6367462" y="3980259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  <a:defRPr/>
            </a:pPr>
            <a:r>
              <a:rPr lang="en-US" sz="19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The steam engine, a groundbreaking invention of the Industrial Revolution, transformed heat energy from steam into mechanical power, revolutionizing transportation, manufacturing, and society.</a:t>
            </a:r>
            <a:endParaRPr lang="en-US" sz="1950"/>
          </a:p>
        </p:txBody>
      </p:sp>
      <p:sp>
        <p:nvSpPr>
          <p:cNvPr id="218477696" name=""/>
          <p:cNvSpPr/>
          <p:nvPr/>
        </p:nvSpPr>
        <p:spPr bwMode="auto">
          <a:xfrm flipH="0" flipV="0">
            <a:off x="12546084" y="7494197"/>
            <a:ext cx="2012829" cy="682924"/>
          </a:xfrm>
          <a:prstGeom prst="rect">
            <a:avLst/>
          </a:prstGeom>
          <a:solidFill>
            <a:srgbClr val="27272B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424988" y="2062996"/>
            <a:ext cx="4924306" cy="41036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 bwMode="auto">
          <a:xfrm>
            <a:off x="787003" y="693182"/>
            <a:ext cx="7569994" cy="1249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  <a:defRPr/>
            </a:pPr>
            <a:r>
              <a:rPr lang="en-US" sz="39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Origins and Evolution of Steam Engines</a:t>
            </a:r>
            <a:endParaRPr lang="en-US" sz="3900"/>
          </a:p>
        </p:txBody>
      </p:sp>
      <p:sp>
        <p:nvSpPr>
          <p:cNvPr id="5" name="Shape 1"/>
          <p:cNvSpPr/>
          <p:nvPr/>
        </p:nvSpPr>
        <p:spPr bwMode="auto">
          <a:xfrm>
            <a:off x="1109067" y="2279690"/>
            <a:ext cx="30480" cy="5256609"/>
          </a:xfrm>
          <a:prstGeom prst="roundRect">
            <a:avLst>
              <a:gd name="adj" fmla="val 1106691"/>
            </a:avLst>
          </a:prstGeom>
          <a:solidFill>
            <a:srgbClr val="5F5F63"/>
          </a:solidFill>
          <a:ln/>
        </p:spPr>
      </p:sp>
      <p:sp>
        <p:nvSpPr>
          <p:cNvPr id="6" name="Shape 2"/>
          <p:cNvSpPr/>
          <p:nvPr/>
        </p:nvSpPr>
        <p:spPr bwMode="auto">
          <a:xfrm>
            <a:off x="1346775" y="2770227"/>
            <a:ext cx="787003" cy="30480"/>
          </a:xfrm>
          <a:prstGeom prst="roundRect">
            <a:avLst>
              <a:gd name="adj" fmla="val 1106691"/>
            </a:avLst>
          </a:prstGeom>
          <a:solidFill>
            <a:srgbClr val="5F5F63"/>
          </a:solidFill>
          <a:ln/>
        </p:spPr>
      </p:sp>
      <p:sp>
        <p:nvSpPr>
          <p:cNvPr id="7" name="Shape 3"/>
          <p:cNvSpPr/>
          <p:nvPr/>
        </p:nvSpPr>
        <p:spPr bwMode="auto">
          <a:xfrm>
            <a:off x="871359" y="2532577"/>
            <a:ext cx="505897" cy="505897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/>
        </p:spPr>
      </p:sp>
      <p:sp>
        <p:nvSpPr>
          <p:cNvPr id="8" name="Text 4"/>
          <p:cNvSpPr/>
          <p:nvPr/>
        </p:nvSpPr>
        <p:spPr bwMode="auto">
          <a:xfrm>
            <a:off x="1065312" y="2635568"/>
            <a:ext cx="11787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  <a:defRPr/>
            </a:pPr>
            <a:r>
              <a:rPr lang="en-US" sz="23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1</a:t>
            </a:r>
            <a:endParaRPr lang="en-US" sz="2350"/>
          </a:p>
        </p:txBody>
      </p:sp>
      <p:sp>
        <p:nvSpPr>
          <p:cNvPr id="9" name="Text 5"/>
          <p:cNvSpPr/>
          <p:nvPr/>
        </p:nvSpPr>
        <p:spPr bwMode="auto">
          <a:xfrm>
            <a:off x="2361128" y="2504480"/>
            <a:ext cx="2535911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9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Ancient Beginnings</a:t>
            </a:r>
            <a:endParaRPr lang="en-US" sz="1950"/>
          </a:p>
        </p:txBody>
      </p:sp>
      <p:sp>
        <p:nvSpPr>
          <p:cNvPr id="10" name="Text 6"/>
          <p:cNvSpPr/>
          <p:nvPr/>
        </p:nvSpPr>
        <p:spPr bwMode="auto">
          <a:xfrm>
            <a:off x="2361128" y="2951678"/>
            <a:ext cx="5995868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Early concept: Hero's Aeolipile (1st century AD) – a primitive steam-powered device. Use in scientific experiments, but not yet practical for industrial use.</a:t>
            </a:r>
            <a:endParaRPr lang="en-US" sz="1750"/>
          </a:p>
        </p:txBody>
      </p:sp>
      <p:sp>
        <p:nvSpPr>
          <p:cNvPr id="11" name="Shape 7"/>
          <p:cNvSpPr/>
          <p:nvPr/>
        </p:nvSpPr>
        <p:spPr bwMode="auto">
          <a:xfrm>
            <a:off x="1346775" y="4971217"/>
            <a:ext cx="787003" cy="30480"/>
          </a:xfrm>
          <a:prstGeom prst="roundRect">
            <a:avLst>
              <a:gd name="adj" fmla="val 1106691"/>
            </a:avLst>
          </a:prstGeom>
          <a:solidFill>
            <a:srgbClr val="5F5F63"/>
          </a:solidFill>
          <a:ln/>
        </p:spPr>
      </p:sp>
      <p:sp>
        <p:nvSpPr>
          <p:cNvPr id="12" name="Shape 8"/>
          <p:cNvSpPr/>
          <p:nvPr/>
        </p:nvSpPr>
        <p:spPr bwMode="auto">
          <a:xfrm>
            <a:off x="871359" y="4733568"/>
            <a:ext cx="505897" cy="505897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/>
        </p:spPr>
      </p:sp>
      <p:sp>
        <p:nvSpPr>
          <p:cNvPr id="13" name="Text 9"/>
          <p:cNvSpPr/>
          <p:nvPr/>
        </p:nvSpPr>
        <p:spPr bwMode="auto">
          <a:xfrm>
            <a:off x="1036141" y="4836557"/>
            <a:ext cx="17621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  <a:defRPr/>
            </a:pPr>
            <a:r>
              <a:rPr lang="en-US" sz="23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2</a:t>
            </a:r>
            <a:endParaRPr lang="en-US" sz="2350"/>
          </a:p>
        </p:txBody>
      </p:sp>
      <p:sp>
        <p:nvSpPr>
          <p:cNvPr id="14" name="Text 10"/>
          <p:cNvSpPr/>
          <p:nvPr/>
        </p:nvSpPr>
        <p:spPr bwMode="auto">
          <a:xfrm>
            <a:off x="2361128" y="4705469"/>
            <a:ext cx="552426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9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Industrial Revolution and Early Prototypes</a:t>
            </a:r>
            <a:endParaRPr lang="en-US" sz="1950"/>
          </a:p>
        </p:txBody>
      </p:sp>
      <p:sp>
        <p:nvSpPr>
          <p:cNvPr id="15" name="Text 11"/>
          <p:cNvSpPr/>
          <p:nvPr/>
        </p:nvSpPr>
        <p:spPr bwMode="auto">
          <a:xfrm>
            <a:off x="2361128" y="5152668"/>
            <a:ext cx="5995868" cy="215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17th century: Thomas Savery developed the first practical steam pump (1698) to remove water from mines. 1712: Thomas Newcomen's atmospheric steam engine – a significant step toward more efficient steam use. Transition from simple pumps to more powerful engines.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881063" y="1276707"/>
            <a:ext cx="128682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  <a:defRPr/>
            </a:pPr>
            <a:r>
              <a:rPr lang="en-US" sz="44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James Watt and the Birth of Modern Steam Engines</a:t>
            </a:r>
            <a:endParaRPr lang="en-US" sz="4400"/>
          </a:p>
        </p:txBody>
      </p:sp>
      <p:sp>
        <p:nvSpPr>
          <p:cNvPr id="3" name="Text 1"/>
          <p:cNvSpPr/>
          <p:nvPr/>
        </p:nvSpPr>
        <p:spPr bwMode="auto">
          <a:xfrm>
            <a:off x="881063" y="330446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Watt's Innovations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 bwMode="auto">
          <a:xfrm>
            <a:off x="881063" y="3905845"/>
            <a:ext cx="6127075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  <a:defRPr/>
            </a:pPr>
            <a:r>
              <a:rPr lang="en-US" sz="19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In the 1760s, James Watt revolutionized steam engines with a separate condenser, increasing efficiency. Introduction of the rotary motion engine, allowing steam engines to power machinery beyond pumping water.</a:t>
            </a:r>
            <a:endParaRPr lang="en-US" sz="1950"/>
          </a:p>
        </p:txBody>
      </p:sp>
      <p:sp>
        <p:nvSpPr>
          <p:cNvPr id="5" name="Text 3"/>
          <p:cNvSpPr/>
          <p:nvPr/>
        </p:nvSpPr>
        <p:spPr bwMode="auto">
          <a:xfrm>
            <a:off x="7629882" y="3304461"/>
            <a:ext cx="45805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Impact on Industry and Society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 bwMode="auto">
          <a:xfrm>
            <a:off x="7629882" y="3905845"/>
            <a:ext cx="6127075" cy="2820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  <a:defRPr/>
            </a:pPr>
            <a:r>
              <a:rPr lang="en-US" sz="19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Factories and textile mills: Steam engines replaced water wheels, allowing factories to operate anywhere, not just near rivers. Transport and urbanization: Steam engines powered the growth of cities, factories, and railroads. The Watt engine became a symbol of the Industrial Revolution's mechanical advancement.</a:t>
            </a:r>
            <a:endParaRPr lang="en-US" sz="1950"/>
          </a:p>
        </p:txBody>
      </p:sp>
      <p:sp>
        <p:nvSpPr>
          <p:cNvPr id="2024212895" name=""/>
          <p:cNvSpPr/>
          <p:nvPr/>
        </p:nvSpPr>
        <p:spPr bwMode="auto">
          <a:xfrm flipH="0" flipV="0">
            <a:off x="12546083" y="7494197"/>
            <a:ext cx="2012829" cy="682923"/>
          </a:xfrm>
          <a:prstGeom prst="rect">
            <a:avLst/>
          </a:prstGeom>
          <a:solidFill>
            <a:srgbClr val="27272B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2653" y="2261830"/>
            <a:ext cx="4941094" cy="37058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 bwMode="auto">
          <a:xfrm>
            <a:off x="6249948" y="600432"/>
            <a:ext cx="7616904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  <a:defRPr/>
            </a:pPr>
            <a:r>
              <a:rPr lang="en-US" sz="38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Steam Power in Transportation: Railways</a:t>
            </a:r>
            <a:endParaRPr lang="en-US" sz="3800"/>
          </a:p>
        </p:txBody>
      </p:sp>
      <p:sp>
        <p:nvSpPr>
          <p:cNvPr id="5" name="Shape 1"/>
          <p:cNvSpPr/>
          <p:nvPr/>
        </p:nvSpPr>
        <p:spPr bwMode="auto">
          <a:xfrm>
            <a:off x="6561892" y="2139672"/>
            <a:ext cx="30480" cy="5489377"/>
          </a:xfrm>
          <a:prstGeom prst="roundRect">
            <a:avLst>
              <a:gd name="adj" fmla="val 1073646"/>
            </a:avLst>
          </a:prstGeom>
          <a:solidFill>
            <a:srgbClr val="5F5F63"/>
          </a:solidFill>
          <a:ln/>
        </p:spPr>
      </p:sp>
      <p:sp>
        <p:nvSpPr>
          <p:cNvPr id="6" name="Shape 2"/>
          <p:cNvSpPr/>
          <p:nvPr/>
        </p:nvSpPr>
        <p:spPr bwMode="auto">
          <a:xfrm>
            <a:off x="6792039" y="2615208"/>
            <a:ext cx="763548" cy="30480"/>
          </a:xfrm>
          <a:prstGeom prst="roundRect">
            <a:avLst>
              <a:gd name="adj" fmla="val 1073646"/>
            </a:avLst>
          </a:prstGeom>
          <a:solidFill>
            <a:srgbClr val="5F5F63"/>
          </a:solidFill>
          <a:ln/>
        </p:spPr>
      </p:sp>
      <p:sp>
        <p:nvSpPr>
          <p:cNvPr id="7" name="Shape 3"/>
          <p:cNvSpPr/>
          <p:nvPr/>
        </p:nvSpPr>
        <p:spPr bwMode="auto">
          <a:xfrm>
            <a:off x="6331744" y="2385060"/>
            <a:ext cx="490776" cy="490776"/>
          </a:xfrm>
          <a:prstGeom prst="roundRect">
            <a:avLst>
              <a:gd name="adj" fmla="val 66680"/>
            </a:avLst>
          </a:prstGeom>
          <a:solidFill>
            <a:srgbClr val="46464A"/>
          </a:solidFill>
          <a:ln/>
        </p:spPr>
      </p:sp>
      <p:sp>
        <p:nvSpPr>
          <p:cNvPr id="8" name="Text 4"/>
          <p:cNvSpPr/>
          <p:nvPr/>
        </p:nvSpPr>
        <p:spPr bwMode="auto">
          <a:xfrm>
            <a:off x="6519981" y="2484953"/>
            <a:ext cx="114300" cy="290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  <a:defRPr/>
            </a:pPr>
            <a:r>
              <a:rPr lang="en-US" sz="22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1</a:t>
            </a:r>
            <a:endParaRPr lang="en-US" sz="2250"/>
          </a:p>
        </p:txBody>
      </p:sp>
      <p:sp>
        <p:nvSpPr>
          <p:cNvPr id="9" name="Text 5"/>
          <p:cNvSpPr/>
          <p:nvPr/>
        </p:nvSpPr>
        <p:spPr bwMode="auto">
          <a:xfrm>
            <a:off x="7776924" y="2357795"/>
            <a:ext cx="547294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9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1804: Richard Trevithick's Steam Locomotive</a:t>
            </a:r>
            <a:endParaRPr lang="en-US" sz="1900"/>
          </a:p>
        </p:txBody>
      </p:sp>
      <p:sp>
        <p:nvSpPr>
          <p:cNvPr id="10" name="Text 6"/>
          <p:cNvSpPr/>
          <p:nvPr/>
        </p:nvSpPr>
        <p:spPr bwMode="auto">
          <a:xfrm>
            <a:off x="7776924" y="2791658"/>
            <a:ext cx="608992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Richard Trevithick's steam locomotive paved the way for trains.</a:t>
            </a:r>
            <a:endParaRPr lang="en-US" sz="1700"/>
          </a:p>
        </p:txBody>
      </p:sp>
      <p:sp>
        <p:nvSpPr>
          <p:cNvPr id="11" name="Shape 7"/>
          <p:cNvSpPr/>
          <p:nvPr/>
        </p:nvSpPr>
        <p:spPr bwMode="auto">
          <a:xfrm>
            <a:off x="6792039" y="4401383"/>
            <a:ext cx="763548" cy="30480"/>
          </a:xfrm>
          <a:prstGeom prst="roundRect">
            <a:avLst>
              <a:gd name="adj" fmla="val 1073646"/>
            </a:avLst>
          </a:prstGeom>
          <a:solidFill>
            <a:srgbClr val="5F5F63"/>
          </a:solidFill>
          <a:ln/>
        </p:spPr>
      </p:sp>
      <p:sp>
        <p:nvSpPr>
          <p:cNvPr id="12" name="Shape 8"/>
          <p:cNvSpPr/>
          <p:nvPr/>
        </p:nvSpPr>
        <p:spPr bwMode="auto">
          <a:xfrm>
            <a:off x="6331744" y="4171236"/>
            <a:ext cx="490776" cy="490776"/>
          </a:xfrm>
          <a:prstGeom prst="roundRect">
            <a:avLst>
              <a:gd name="adj" fmla="val 66680"/>
            </a:avLst>
          </a:prstGeom>
          <a:solidFill>
            <a:srgbClr val="46464A"/>
          </a:solidFill>
          <a:ln/>
        </p:spPr>
      </p:sp>
      <p:sp>
        <p:nvSpPr>
          <p:cNvPr id="13" name="Text 9"/>
          <p:cNvSpPr/>
          <p:nvPr/>
        </p:nvSpPr>
        <p:spPr bwMode="auto">
          <a:xfrm>
            <a:off x="6491645" y="4271129"/>
            <a:ext cx="170974" cy="290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  <a:defRPr/>
            </a:pPr>
            <a:r>
              <a:rPr lang="en-US" sz="22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2</a:t>
            </a:r>
            <a:endParaRPr lang="en-US" sz="2250"/>
          </a:p>
        </p:txBody>
      </p:sp>
      <p:sp>
        <p:nvSpPr>
          <p:cNvPr id="14" name="Text 10"/>
          <p:cNvSpPr/>
          <p:nvPr/>
        </p:nvSpPr>
        <p:spPr bwMode="auto">
          <a:xfrm>
            <a:off x="7776924" y="4143970"/>
            <a:ext cx="419147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9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1829: George Stephenson's Rocket</a:t>
            </a:r>
            <a:endParaRPr lang="en-US" sz="1900"/>
          </a:p>
        </p:txBody>
      </p:sp>
      <p:sp>
        <p:nvSpPr>
          <p:cNvPr id="15" name="Text 11"/>
          <p:cNvSpPr/>
          <p:nvPr/>
        </p:nvSpPr>
        <p:spPr bwMode="auto">
          <a:xfrm>
            <a:off x="7776924" y="4577834"/>
            <a:ext cx="608992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George Stephenson's Rocket locomotive – an engineering milestone in efficient rail transport.</a:t>
            </a:r>
            <a:endParaRPr lang="en-US" sz="1700"/>
          </a:p>
        </p:txBody>
      </p:sp>
      <p:sp>
        <p:nvSpPr>
          <p:cNvPr id="16" name="Shape 12"/>
          <p:cNvSpPr/>
          <p:nvPr/>
        </p:nvSpPr>
        <p:spPr bwMode="auto">
          <a:xfrm>
            <a:off x="6792039" y="6187559"/>
            <a:ext cx="763548" cy="30480"/>
          </a:xfrm>
          <a:prstGeom prst="roundRect">
            <a:avLst>
              <a:gd name="adj" fmla="val 1073646"/>
            </a:avLst>
          </a:prstGeom>
          <a:solidFill>
            <a:srgbClr val="5F5F63"/>
          </a:solidFill>
          <a:ln/>
        </p:spPr>
      </p:sp>
      <p:sp>
        <p:nvSpPr>
          <p:cNvPr id="17" name="Shape 13"/>
          <p:cNvSpPr/>
          <p:nvPr/>
        </p:nvSpPr>
        <p:spPr bwMode="auto">
          <a:xfrm>
            <a:off x="6331744" y="5957411"/>
            <a:ext cx="490776" cy="490776"/>
          </a:xfrm>
          <a:prstGeom prst="roundRect">
            <a:avLst>
              <a:gd name="adj" fmla="val 66680"/>
            </a:avLst>
          </a:prstGeom>
          <a:solidFill>
            <a:srgbClr val="46464A"/>
          </a:solidFill>
          <a:ln/>
        </p:spPr>
      </p:sp>
      <p:sp>
        <p:nvSpPr>
          <p:cNvPr id="18" name="Text 14"/>
          <p:cNvSpPr/>
          <p:nvPr/>
        </p:nvSpPr>
        <p:spPr bwMode="auto">
          <a:xfrm>
            <a:off x="6489978" y="6057305"/>
            <a:ext cx="174188" cy="290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  <a:defRPr/>
            </a:pPr>
            <a:r>
              <a:rPr lang="en-US" sz="22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3</a:t>
            </a:r>
            <a:endParaRPr lang="en-US" sz="2250"/>
          </a:p>
        </p:txBody>
      </p:sp>
      <p:sp>
        <p:nvSpPr>
          <p:cNvPr id="19" name="Text 15"/>
          <p:cNvSpPr/>
          <p:nvPr/>
        </p:nvSpPr>
        <p:spPr bwMode="auto">
          <a:xfrm>
            <a:off x="7776924" y="5930146"/>
            <a:ext cx="396763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9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19th Century Railway Expansion</a:t>
            </a:r>
            <a:endParaRPr lang="en-US" sz="1900"/>
          </a:p>
        </p:txBody>
      </p:sp>
      <p:sp>
        <p:nvSpPr>
          <p:cNvPr id="20" name="Text 16"/>
          <p:cNvSpPr/>
          <p:nvPr/>
        </p:nvSpPr>
        <p:spPr bwMode="auto">
          <a:xfrm>
            <a:off x="7776924" y="6364010"/>
            <a:ext cx="6089928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Railroads became the backbone of 19th-century transportation, moving goods and people over vast distances.</a:t>
            </a:r>
            <a:endParaRPr lang="en-US" sz="1700"/>
          </a:p>
        </p:txBody>
      </p:sp>
      <p:sp>
        <p:nvSpPr>
          <p:cNvPr id="1678082778" name=""/>
          <p:cNvSpPr/>
          <p:nvPr/>
        </p:nvSpPr>
        <p:spPr bwMode="auto">
          <a:xfrm flipH="0" flipV="0">
            <a:off x="12546083" y="7494197"/>
            <a:ext cx="2012829" cy="682923"/>
          </a:xfrm>
          <a:prstGeom prst="rect">
            <a:avLst/>
          </a:prstGeom>
          <a:solidFill>
            <a:srgbClr val="27272B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31470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90805" y="314682"/>
            <a:ext cx="3648789" cy="25176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 bwMode="auto">
          <a:xfrm>
            <a:off x="881063" y="3842028"/>
            <a:ext cx="1267563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  <a:defRPr/>
            </a:pPr>
            <a:r>
              <a:rPr lang="en-US" sz="44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Steam Power in Transportation: Steamships</a:t>
            </a:r>
            <a:endParaRPr lang="en-US" sz="4400"/>
          </a:p>
        </p:txBody>
      </p:sp>
      <p:sp>
        <p:nvSpPr>
          <p:cNvPr id="5" name="Shape 1"/>
          <p:cNvSpPr/>
          <p:nvPr/>
        </p:nvSpPr>
        <p:spPr bwMode="auto">
          <a:xfrm>
            <a:off x="881063" y="4918829"/>
            <a:ext cx="4121587" cy="2615684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</p:sp>
      <p:sp>
        <p:nvSpPr>
          <p:cNvPr id="6" name="Text 2"/>
          <p:cNvSpPr/>
          <p:nvPr/>
        </p:nvSpPr>
        <p:spPr bwMode="auto">
          <a:xfrm>
            <a:off x="1132761" y="5170527"/>
            <a:ext cx="349972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Early 1800s Introduction</a:t>
            </a:r>
            <a:endParaRPr lang="en-US" sz="2200"/>
          </a:p>
        </p:txBody>
      </p:sp>
      <p:sp>
        <p:nvSpPr>
          <p:cNvPr id="7" name="Text 3"/>
          <p:cNvSpPr/>
          <p:nvPr/>
        </p:nvSpPr>
        <p:spPr bwMode="auto">
          <a:xfrm>
            <a:off x="1132761" y="5671185"/>
            <a:ext cx="3618190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  <a:defRPr/>
            </a:pPr>
            <a:r>
              <a:rPr lang="en-US" sz="19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Introduction of steam-powered ships, enabling longer voyages without reliance on wind.</a:t>
            </a:r>
            <a:endParaRPr lang="en-US" sz="1950"/>
          </a:p>
        </p:txBody>
      </p:sp>
      <p:sp>
        <p:nvSpPr>
          <p:cNvPr id="8" name="Shape 4"/>
          <p:cNvSpPr/>
          <p:nvPr/>
        </p:nvSpPr>
        <p:spPr bwMode="auto">
          <a:xfrm>
            <a:off x="5254347" y="4918829"/>
            <a:ext cx="4121587" cy="2615684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</p:sp>
      <p:sp>
        <p:nvSpPr>
          <p:cNvPr id="9" name="Text 5"/>
          <p:cNvSpPr/>
          <p:nvPr/>
        </p:nvSpPr>
        <p:spPr bwMode="auto">
          <a:xfrm>
            <a:off x="5506045" y="5170527"/>
            <a:ext cx="341888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Impact on Global Trade</a:t>
            </a:r>
            <a:endParaRPr lang="en-US" sz="2200"/>
          </a:p>
        </p:txBody>
      </p:sp>
      <p:sp>
        <p:nvSpPr>
          <p:cNvPr id="10" name="Text 6"/>
          <p:cNvSpPr/>
          <p:nvPr/>
        </p:nvSpPr>
        <p:spPr bwMode="auto">
          <a:xfrm>
            <a:off x="5506045" y="5671185"/>
            <a:ext cx="3618190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  <a:defRPr/>
            </a:pPr>
            <a:r>
              <a:rPr lang="en-US" sz="19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Steamships facilitated the movement of people, resources, and goods across oceans.</a:t>
            </a:r>
            <a:endParaRPr lang="en-US" sz="1950"/>
          </a:p>
        </p:txBody>
      </p:sp>
      <p:sp>
        <p:nvSpPr>
          <p:cNvPr id="11" name="Shape 7"/>
          <p:cNvSpPr/>
          <p:nvPr/>
        </p:nvSpPr>
        <p:spPr bwMode="auto">
          <a:xfrm>
            <a:off x="9627632" y="4918829"/>
            <a:ext cx="4121587" cy="2615684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</p:sp>
      <p:sp>
        <p:nvSpPr>
          <p:cNvPr id="12" name="Text 8"/>
          <p:cNvSpPr/>
          <p:nvPr/>
        </p:nvSpPr>
        <p:spPr bwMode="auto">
          <a:xfrm>
            <a:off x="9879330" y="517052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Exploration</a:t>
            </a:r>
            <a:endParaRPr lang="en-US" sz="2200"/>
          </a:p>
        </p:txBody>
      </p:sp>
      <p:sp>
        <p:nvSpPr>
          <p:cNvPr id="13" name="Text 9"/>
          <p:cNvSpPr/>
          <p:nvPr/>
        </p:nvSpPr>
        <p:spPr bwMode="auto">
          <a:xfrm>
            <a:off x="9879330" y="5671185"/>
            <a:ext cx="3618190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  <a:defRPr/>
            </a:pPr>
            <a:r>
              <a:rPr lang="en-US" sz="19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Steamships enabled new possibilities for global exploration and trade routes.</a:t>
            </a:r>
            <a:endParaRPr lang="en-US" sz="1950"/>
          </a:p>
        </p:txBody>
      </p:sp>
      <p:sp>
        <p:nvSpPr>
          <p:cNvPr id="43121121" name=""/>
          <p:cNvSpPr/>
          <p:nvPr/>
        </p:nvSpPr>
        <p:spPr bwMode="auto">
          <a:xfrm flipH="0" flipV="0">
            <a:off x="12546083" y="7610356"/>
            <a:ext cx="2012829" cy="520740"/>
          </a:xfrm>
          <a:prstGeom prst="rect">
            <a:avLst/>
          </a:prstGeom>
          <a:solidFill>
            <a:srgbClr val="27272B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313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425464" y="2269331"/>
            <a:ext cx="4923472" cy="36926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 bwMode="auto">
          <a:xfrm>
            <a:off x="788075" y="619244"/>
            <a:ext cx="7567851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  <a:defRPr/>
            </a:pPr>
            <a:r>
              <a:rPr lang="en-US" sz="39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Challenges and Decline of Steam Engines</a:t>
            </a:r>
            <a:endParaRPr lang="en-US" sz="390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8075" y="2207895"/>
            <a:ext cx="1125855" cy="180141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 bwMode="auto">
          <a:xfrm>
            <a:off x="2251710" y="2433042"/>
            <a:ext cx="3055144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9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20th Century Transition</a:t>
            </a:r>
            <a:endParaRPr lang="en-US" sz="1950"/>
          </a:p>
        </p:txBody>
      </p:sp>
      <p:sp>
        <p:nvSpPr>
          <p:cNvPr id="7" name="Text 2"/>
          <p:cNvSpPr/>
          <p:nvPr/>
        </p:nvSpPr>
        <p:spPr bwMode="auto">
          <a:xfrm>
            <a:off x="2251710" y="2880836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Diesel and electric engines began to replace steam engines due to efficiency, speed, and ease of use.</a:t>
            </a:r>
            <a:endParaRPr lang="en-US" sz="175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88075" y="4009311"/>
            <a:ext cx="1125855" cy="180141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 bwMode="auto">
          <a:xfrm>
            <a:off x="2251710" y="4234458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9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Limited Use</a:t>
            </a:r>
            <a:endParaRPr lang="en-US" sz="1950"/>
          </a:p>
        </p:txBody>
      </p:sp>
      <p:sp>
        <p:nvSpPr>
          <p:cNvPr id="10" name="Text 4"/>
          <p:cNvSpPr/>
          <p:nvPr/>
        </p:nvSpPr>
        <p:spPr bwMode="auto">
          <a:xfrm>
            <a:off x="2251710" y="4682252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Steam engines remained in limited use, but their prevalence decreased significantly.</a:t>
            </a:r>
            <a:endParaRPr lang="en-US" sz="175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88075" y="5810726"/>
            <a:ext cx="1125855" cy="180141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 bwMode="auto">
          <a:xfrm>
            <a:off x="2251710" y="6035873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9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1950s Phase-Out</a:t>
            </a:r>
            <a:endParaRPr lang="en-US" sz="1950"/>
          </a:p>
        </p:txBody>
      </p:sp>
      <p:sp>
        <p:nvSpPr>
          <p:cNvPr id="13" name="Text 6"/>
          <p:cNvSpPr/>
          <p:nvPr/>
        </p:nvSpPr>
        <p:spPr bwMode="auto">
          <a:xfrm>
            <a:off x="2251710" y="6483668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By the 1950s, most steam engines were phased out in favor of newer technologies.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326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374624" y="1603772"/>
            <a:ext cx="5025152" cy="50251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 bwMode="auto">
          <a:xfrm>
            <a:off x="645795" y="507325"/>
            <a:ext cx="7852410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  <a:defRPr/>
            </a:pPr>
            <a:r>
              <a:rPr lang="en-US" sz="32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Legacy and Impact of Steam Engines</a:t>
            </a:r>
            <a:endParaRPr lang="en-US" sz="320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45795" y="1809155"/>
            <a:ext cx="461248" cy="46124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 bwMode="auto">
          <a:xfrm>
            <a:off x="645795" y="2454831"/>
            <a:ext cx="2940248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6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Engineering Advancements</a:t>
            </a:r>
            <a:endParaRPr lang="en-US" sz="1600"/>
          </a:p>
        </p:txBody>
      </p:sp>
      <p:sp>
        <p:nvSpPr>
          <p:cNvPr id="7" name="Text 2"/>
          <p:cNvSpPr/>
          <p:nvPr/>
        </p:nvSpPr>
        <p:spPr bwMode="auto">
          <a:xfrm>
            <a:off x="645795" y="2821661"/>
            <a:ext cx="7852410" cy="59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4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Steam engines paved the way for thermodynamics and mechanical engineering advancements.</a:t>
            </a:r>
            <a:endParaRPr lang="en-US" sz="145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45795" y="3965734"/>
            <a:ext cx="461248" cy="46124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 bwMode="auto">
          <a:xfrm>
            <a:off x="645795" y="4611410"/>
            <a:ext cx="246959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6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Historical Preservation</a:t>
            </a:r>
            <a:endParaRPr lang="en-US" sz="1600"/>
          </a:p>
        </p:txBody>
      </p:sp>
      <p:sp>
        <p:nvSpPr>
          <p:cNvPr id="10" name="Text 4"/>
          <p:cNvSpPr/>
          <p:nvPr/>
        </p:nvSpPr>
        <p:spPr bwMode="auto">
          <a:xfrm>
            <a:off x="645795" y="4978241"/>
            <a:ext cx="7852410" cy="59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4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Preserved as historical artifacts and in museums, with some operational models for tourism and educational purposes.</a:t>
            </a:r>
            <a:endParaRPr lang="en-US" sz="145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45795" y="6122312"/>
            <a:ext cx="461248" cy="46124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 bwMode="auto">
          <a:xfrm>
            <a:off x="645795" y="6767989"/>
            <a:ext cx="2794992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6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Modern Power Generation</a:t>
            </a:r>
            <a:endParaRPr lang="en-US" sz="1600"/>
          </a:p>
        </p:txBody>
      </p:sp>
      <p:sp>
        <p:nvSpPr>
          <p:cNvPr id="13" name="Text 6"/>
          <p:cNvSpPr/>
          <p:nvPr/>
        </p:nvSpPr>
        <p:spPr bwMode="auto">
          <a:xfrm>
            <a:off x="645795" y="7134820"/>
            <a:ext cx="7852410" cy="59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4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Steam engines laid the groundwork for modern power generation, from coal-fired to nuclear and hydroelectric plants.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ONLYOFFICE/8.2.0.143</Application>
  <PresentationFormat>On-screen Show (4:3)</PresentationFormat>
  <Paragraphs>0</Paragraphs>
  <Slides>7</Slides>
  <Notes>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/>
  <cp:revision>2</cp:revision>
  <dcterms:created xsi:type="dcterms:W3CDTF">2024-10-30T16:43:48Z</dcterms:created>
  <dcterms:modified xsi:type="dcterms:W3CDTF">2024-10-30T16:45:55Z</dcterms:modified>
</cp:coreProperties>
</file>